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6"/>
  </p:notesMasterIdLst>
  <p:handoutMasterIdLst>
    <p:handoutMasterId r:id="rId47"/>
  </p:handoutMasterIdLst>
  <p:sldIdLst>
    <p:sldId id="313" r:id="rId2"/>
    <p:sldId id="272" r:id="rId3"/>
    <p:sldId id="344" r:id="rId4"/>
    <p:sldId id="365" r:id="rId5"/>
    <p:sldId id="394" r:id="rId6"/>
    <p:sldId id="395" r:id="rId7"/>
    <p:sldId id="378" r:id="rId8"/>
    <p:sldId id="377" r:id="rId9"/>
    <p:sldId id="370" r:id="rId10"/>
    <p:sldId id="371" r:id="rId11"/>
    <p:sldId id="366" r:id="rId12"/>
    <p:sldId id="396" r:id="rId13"/>
    <p:sldId id="381" r:id="rId14"/>
    <p:sldId id="385" r:id="rId15"/>
    <p:sldId id="256" r:id="rId16"/>
    <p:sldId id="297" r:id="rId17"/>
    <p:sldId id="356" r:id="rId18"/>
    <p:sldId id="375" r:id="rId19"/>
    <p:sldId id="355" r:id="rId20"/>
    <p:sldId id="337" r:id="rId21"/>
    <p:sldId id="364" r:id="rId22"/>
    <p:sldId id="295" r:id="rId23"/>
    <p:sldId id="299" r:id="rId24"/>
    <p:sldId id="300" r:id="rId25"/>
    <p:sldId id="373" r:id="rId26"/>
    <p:sldId id="301" r:id="rId27"/>
    <p:sldId id="330" r:id="rId28"/>
    <p:sldId id="393" r:id="rId29"/>
    <p:sldId id="318" r:id="rId30"/>
    <p:sldId id="374" r:id="rId31"/>
    <p:sldId id="383" r:id="rId32"/>
    <p:sldId id="361" r:id="rId33"/>
    <p:sldId id="388" r:id="rId34"/>
    <p:sldId id="390" r:id="rId35"/>
    <p:sldId id="384" r:id="rId36"/>
    <p:sldId id="283" r:id="rId37"/>
    <p:sldId id="284" r:id="rId38"/>
    <p:sldId id="397" r:id="rId39"/>
    <p:sldId id="347" r:id="rId40"/>
    <p:sldId id="392" r:id="rId41"/>
    <p:sldId id="391" r:id="rId42"/>
    <p:sldId id="288" r:id="rId43"/>
    <p:sldId id="314" r:id="rId44"/>
    <p:sldId id="351" r:id="rId45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Paid members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Sheet1!$A$2:$A$23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  <c:pt idx="21">
                  <c:v>2025</c:v>
                </c:pt>
              </c:numCache>
            </c:num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109</c:v>
                </c:pt>
                <c:pt idx="1">
                  <c:v>123</c:v>
                </c:pt>
                <c:pt idx="2">
                  <c:v>82</c:v>
                </c:pt>
                <c:pt idx="3">
                  <c:v>81</c:v>
                </c:pt>
                <c:pt idx="4">
                  <c:v>80</c:v>
                </c:pt>
                <c:pt idx="5">
                  <c:v>82</c:v>
                </c:pt>
                <c:pt idx="6">
                  <c:v>82</c:v>
                </c:pt>
                <c:pt idx="7">
                  <c:v>84</c:v>
                </c:pt>
                <c:pt idx="8">
                  <c:v>101</c:v>
                </c:pt>
                <c:pt idx="9">
                  <c:v>95</c:v>
                </c:pt>
                <c:pt idx="10">
                  <c:v>80</c:v>
                </c:pt>
                <c:pt idx="11">
                  <c:v>88</c:v>
                </c:pt>
                <c:pt idx="12">
                  <c:v>74</c:v>
                </c:pt>
                <c:pt idx="13">
                  <c:v>73</c:v>
                </c:pt>
                <c:pt idx="14">
                  <c:v>70</c:v>
                </c:pt>
                <c:pt idx="15">
                  <c:v>60</c:v>
                </c:pt>
                <c:pt idx="16">
                  <c:v>66</c:v>
                </c:pt>
                <c:pt idx="17">
                  <c:v>61</c:v>
                </c:pt>
                <c:pt idx="18">
                  <c:v>63</c:v>
                </c:pt>
                <c:pt idx="19">
                  <c:v>76</c:v>
                </c:pt>
                <c:pt idx="20">
                  <c:v>72</c:v>
                </c:pt>
                <c:pt idx="2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48-4A7E-8E35-21E755C35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95787056"/>
        <c:axId val="295788624"/>
      </c:barChart>
      <c:catAx>
        <c:axId val="29578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788624"/>
        <c:crosses val="autoZero"/>
        <c:auto val="1"/>
        <c:lblAlgn val="ctr"/>
        <c:lblOffset val="100"/>
        <c:noMultiLvlLbl val="0"/>
      </c:catAx>
      <c:valAx>
        <c:axId val="29578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78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>
              <a:defRPr sz="1800" b="0"/>
            </a:pPr>
            <a:r>
              <a:rPr lang="en-US" dirty="0"/>
              <a:t>Attendees (including callers)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Attendees (inclding callers)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numRef>
              <c:f>Sheet1!$A$2:$A$52</c:f>
              <c:numCache>
                <c:formatCode>m/d/yyyy</c:formatCode>
                <c:ptCount val="51"/>
                <c:pt idx="0">
                  <c:v>45664</c:v>
                </c:pt>
                <c:pt idx="1">
                  <c:v>45671</c:v>
                </c:pt>
                <c:pt idx="2">
                  <c:v>45678</c:v>
                </c:pt>
                <c:pt idx="3">
                  <c:v>45685</c:v>
                </c:pt>
                <c:pt idx="4">
                  <c:v>45688</c:v>
                </c:pt>
                <c:pt idx="5">
                  <c:v>45692</c:v>
                </c:pt>
                <c:pt idx="6">
                  <c:v>45699</c:v>
                </c:pt>
                <c:pt idx="7">
                  <c:v>45706</c:v>
                </c:pt>
                <c:pt idx="8">
                  <c:v>45713</c:v>
                </c:pt>
                <c:pt idx="9">
                  <c:v>45720</c:v>
                </c:pt>
                <c:pt idx="10">
                  <c:v>45727</c:v>
                </c:pt>
                <c:pt idx="11">
                  <c:v>45734</c:v>
                </c:pt>
                <c:pt idx="12">
                  <c:v>45741</c:v>
                </c:pt>
                <c:pt idx="13">
                  <c:v>45748</c:v>
                </c:pt>
                <c:pt idx="14">
                  <c:v>45755</c:v>
                </c:pt>
                <c:pt idx="15">
                  <c:v>45762</c:v>
                </c:pt>
                <c:pt idx="16">
                  <c:v>45769</c:v>
                </c:pt>
                <c:pt idx="17">
                  <c:v>45776</c:v>
                </c:pt>
                <c:pt idx="18">
                  <c:v>45783</c:v>
                </c:pt>
                <c:pt idx="19">
                  <c:v>45790</c:v>
                </c:pt>
                <c:pt idx="20">
                  <c:v>45797</c:v>
                </c:pt>
                <c:pt idx="21">
                  <c:v>45804</c:v>
                </c:pt>
                <c:pt idx="22">
                  <c:v>45811</c:v>
                </c:pt>
                <c:pt idx="23">
                  <c:v>45818</c:v>
                </c:pt>
                <c:pt idx="24">
                  <c:v>45825</c:v>
                </c:pt>
                <c:pt idx="25">
                  <c:v>45832</c:v>
                </c:pt>
                <c:pt idx="26">
                  <c:v>45853</c:v>
                </c:pt>
                <c:pt idx="27">
                  <c:v>45860</c:v>
                </c:pt>
                <c:pt idx="28">
                  <c:v>45867</c:v>
                </c:pt>
                <c:pt idx="29">
                  <c:v>45874</c:v>
                </c:pt>
                <c:pt idx="30">
                  <c:v>45881</c:v>
                </c:pt>
                <c:pt idx="31">
                  <c:v>45888</c:v>
                </c:pt>
                <c:pt idx="32">
                  <c:v>45895</c:v>
                </c:pt>
                <c:pt idx="33">
                  <c:v>45902</c:v>
                </c:pt>
                <c:pt idx="34">
                  <c:v>45909</c:v>
                </c:pt>
                <c:pt idx="35">
                  <c:v>45916</c:v>
                </c:pt>
                <c:pt idx="36">
                  <c:v>45923</c:v>
                </c:pt>
                <c:pt idx="37">
                  <c:v>45930</c:v>
                </c:pt>
                <c:pt idx="38">
                  <c:v>45937</c:v>
                </c:pt>
                <c:pt idx="39">
                  <c:v>45940</c:v>
                </c:pt>
                <c:pt idx="40">
                  <c:v>45944</c:v>
                </c:pt>
                <c:pt idx="41">
                  <c:v>45951</c:v>
                </c:pt>
                <c:pt idx="42">
                  <c:v>45958</c:v>
                </c:pt>
                <c:pt idx="43">
                  <c:v>45965</c:v>
                </c:pt>
                <c:pt idx="44">
                  <c:v>45968</c:v>
                </c:pt>
                <c:pt idx="45">
                  <c:v>45972</c:v>
                </c:pt>
                <c:pt idx="46">
                  <c:v>45979</c:v>
                </c:pt>
                <c:pt idx="47">
                  <c:v>45986</c:v>
                </c:pt>
                <c:pt idx="48">
                  <c:v>45993</c:v>
                </c:pt>
                <c:pt idx="49">
                  <c:v>46000</c:v>
                </c:pt>
                <c:pt idx="50">
                  <c:v>46007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24</c:v>
                </c:pt>
                <c:pt idx="1">
                  <c:v>21</c:v>
                </c:pt>
                <c:pt idx="2">
                  <c:v>26</c:v>
                </c:pt>
                <c:pt idx="3">
                  <c:v>23</c:v>
                </c:pt>
                <c:pt idx="4">
                  <c:v>28</c:v>
                </c:pt>
                <c:pt idx="5">
                  <c:v>21</c:v>
                </c:pt>
                <c:pt idx="6">
                  <c:v>25</c:v>
                </c:pt>
                <c:pt idx="7">
                  <c:v>27</c:v>
                </c:pt>
                <c:pt idx="8">
                  <c:v>25</c:v>
                </c:pt>
                <c:pt idx="9">
                  <c:v>30</c:v>
                </c:pt>
                <c:pt idx="10">
                  <c:v>23</c:v>
                </c:pt>
                <c:pt idx="11">
                  <c:v>27</c:v>
                </c:pt>
                <c:pt idx="12">
                  <c:v>29</c:v>
                </c:pt>
                <c:pt idx="13">
                  <c:v>29</c:v>
                </c:pt>
                <c:pt idx="14">
                  <c:v>24</c:v>
                </c:pt>
                <c:pt idx="15">
                  <c:v>30</c:v>
                </c:pt>
                <c:pt idx="16">
                  <c:v>27</c:v>
                </c:pt>
                <c:pt idx="17">
                  <c:v>49</c:v>
                </c:pt>
                <c:pt idx="18">
                  <c:v>29</c:v>
                </c:pt>
                <c:pt idx="19">
                  <c:v>29</c:v>
                </c:pt>
                <c:pt idx="20">
                  <c:v>28</c:v>
                </c:pt>
                <c:pt idx="21">
                  <c:v>26</c:v>
                </c:pt>
                <c:pt idx="22">
                  <c:v>25</c:v>
                </c:pt>
                <c:pt idx="23">
                  <c:v>26</c:v>
                </c:pt>
                <c:pt idx="24">
                  <c:v>25</c:v>
                </c:pt>
                <c:pt idx="25">
                  <c:v>27</c:v>
                </c:pt>
                <c:pt idx="26">
                  <c:v>46</c:v>
                </c:pt>
                <c:pt idx="27">
                  <c:v>18</c:v>
                </c:pt>
                <c:pt idx="28">
                  <c:v>26</c:v>
                </c:pt>
                <c:pt idx="29">
                  <c:v>18</c:v>
                </c:pt>
                <c:pt idx="30">
                  <c:v>16</c:v>
                </c:pt>
                <c:pt idx="31">
                  <c:v>19</c:v>
                </c:pt>
                <c:pt idx="32">
                  <c:v>45</c:v>
                </c:pt>
                <c:pt idx="33">
                  <c:v>18</c:v>
                </c:pt>
                <c:pt idx="34">
                  <c:v>39</c:v>
                </c:pt>
                <c:pt idx="35">
                  <c:v>37</c:v>
                </c:pt>
                <c:pt idx="36">
                  <c:v>34</c:v>
                </c:pt>
                <c:pt idx="37">
                  <c:v>30</c:v>
                </c:pt>
                <c:pt idx="38">
                  <c:v>38</c:v>
                </c:pt>
                <c:pt idx="39">
                  <c:v>21</c:v>
                </c:pt>
                <c:pt idx="40">
                  <c:v>36</c:v>
                </c:pt>
                <c:pt idx="41">
                  <c:v>33</c:v>
                </c:pt>
                <c:pt idx="42">
                  <c:v>34</c:v>
                </c:pt>
                <c:pt idx="43">
                  <c:v>25</c:v>
                </c:pt>
                <c:pt idx="44">
                  <c:v>20</c:v>
                </c:pt>
                <c:pt idx="45">
                  <c:v>36</c:v>
                </c:pt>
                <c:pt idx="46">
                  <c:v>31</c:v>
                </c:pt>
                <c:pt idx="47">
                  <c:v>31</c:v>
                </c:pt>
                <c:pt idx="48">
                  <c:v>35</c:v>
                </c:pt>
                <c:pt idx="49">
                  <c:v>33</c:v>
                </c:pt>
                <c:pt idx="50">
                  <c:v>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35D-4BB6-A246-1053C986B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293384"/>
        <c:axId val="295789016"/>
      </c:lineChart>
      <c:dateAx>
        <c:axId val="2942933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295789016"/>
        <c:crosses val="autoZero"/>
        <c:auto val="1"/>
        <c:lblOffset val="100"/>
        <c:baseTimeUnit val="days"/>
      </c:dateAx>
      <c:valAx>
        <c:axId val="295789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4293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Attendance</a:t>
            </a:r>
          </a:p>
        </c:rich>
      </c:tx>
      <c:layout>
        <c:manualLayout>
          <c:xMode val="edge"/>
          <c:yMode val="edge"/>
          <c:x val="0.4119080383643632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170676582093905"/>
          <c:y val="6.0542853950073153E-2"/>
          <c:w val="0.90497545445708172"/>
          <c:h val="0.686792401970586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March 22</c:v>
                </c:pt>
                <c:pt idx="1">
                  <c:v>May 3</c:v>
                </c:pt>
                <c:pt idx="2">
                  <c:v>Aug 23</c:v>
                </c:pt>
                <c:pt idx="3">
                  <c:v>Nov 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</c:v>
                </c:pt>
                <c:pt idx="1">
                  <c:v>30</c:v>
                </c:pt>
                <c:pt idx="2">
                  <c:v>20</c:v>
                </c:pt>
                <c:pt idx="3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6A-463A-B63C-82089871D8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Clubs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March 22</c:v>
                </c:pt>
                <c:pt idx="1">
                  <c:v>May 3</c:v>
                </c:pt>
                <c:pt idx="2">
                  <c:v>Aug 23</c:v>
                </c:pt>
                <c:pt idx="3">
                  <c:v>Nov 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33</c:v>
                </c:pt>
                <c:pt idx="1">
                  <c:v>34</c:v>
                </c:pt>
                <c:pt idx="2">
                  <c:v>23</c:v>
                </c:pt>
                <c:pt idx="3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6A-463A-B63C-82089871D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5789408"/>
        <c:axId val="362589456"/>
      </c:barChart>
      <c:catAx>
        <c:axId val="295789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2589456"/>
        <c:crosses val="autoZero"/>
        <c:auto val="1"/>
        <c:lblAlgn val="ctr"/>
        <c:lblOffset val="100"/>
        <c:noMultiLvlLbl val="0"/>
      </c:catAx>
      <c:valAx>
        <c:axId val="362589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5789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753403488115387"/>
          <c:y val="0.14459542557180352"/>
          <c:w val="0.28804707238697969"/>
          <c:h val="0.132167604049493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41051782078642041"/>
          <c:y val="3.86131429274099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786518507616448E-2"/>
          <c:y val="0.23539260717410324"/>
          <c:w val="0.88987391762945522"/>
          <c:h val="0.704485405233436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Net Revenue</c:v>
                </c:pt>
              </c:strCache>
            </c:strRef>
          </c:tx>
          <c:dLbls>
            <c:numFmt formatCode="&quot;$&quot;#,##0;[Red]&quot;$&quot;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March 22</c:v>
                </c:pt>
                <c:pt idx="1">
                  <c:v>May 3</c:v>
                </c:pt>
                <c:pt idx="2">
                  <c:v>Aug 23</c:v>
                </c:pt>
                <c:pt idx="3">
                  <c:v>Nov 1</c:v>
                </c:pt>
              </c:strCache>
            </c:strRef>
          </c:cat>
          <c:val>
            <c:numRef>
              <c:f>Sheet1!$B$2:$B$5</c:f>
              <c:numCache>
                <c:formatCode>"$"#,##0</c:formatCode>
                <c:ptCount val="4"/>
                <c:pt idx="0">
                  <c:v>33</c:v>
                </c:pt>
                <c:pt idx="1">
                  <c:v>90</c:v>
                </c:pt>
                <c:pt idx="2">
                  <c:v>-83</c:v>
                </c:pt>
                <c:pt idx="3">
                  <c:v>304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DDC-43FF-8628-4669048A5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595336"/>
        <c:axId val="362590632"/>
      </c:lineChart>
      <c:catAx>
        <c:axId val="362595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2590632"/>
        <c:crosses val="autoZero"/>
        <c:auto val="1"/>
        <c:lblAlgn val="ctr"/>
        <c:lblOffset val="400"/>
        <c:noMultiLvlLbl val="0"/>
      </c:catAx>
      <c:valAx>
        <c:axId val="362590632"/>
        <c:scaling>
          <c:orientation val="minMax"/>
          <c:min val="-30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362595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Income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384601258549743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C47-4122-A24E-B1D29A8AB9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079788366283937E-2"/>
                  <c:y val="-6.9391402777205745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47-4122-A24E-B1D29A8AB9A6}"/>
                </c:ext>
                <c:ext xmlns:c15="http://schemas.microsoft.com/office/drawing/2012/chart" uri="{CE6537A1-D6FC-4f65-9D91-7224C49458BB}">
                  <c15:layout>
                    <c:manualLayout>
                      <c:w val="0.22725328623321486"/>
                      <c:h val="0.1482075213657569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8065248448834545E-2"/>
                  <c:y val="3.191574460179183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C47-4122-A24E-B1D29A8AB9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376110220613495E-2"/>
                  <c:y val="-0.140898738009716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C47-4122-A24E-B1D29A8AB9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300" dirty="0"/>
                      <a:t>Donations</a:t>
                    </a:r>
                    <a:r>
                      <a:rPr lang="en-US" dirty="0"/>
                      <a:t>
1,619</a:t>
                    </a:r>
                  </a:p>
                </c:rich>
              </c:tx>
              <c:numFmt formatCode="#,##0" sourceLinked="0"/>
              <c:spPr/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C47-4122-A24E-B1D29A8AB9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9885510278234578"/>
                  <c:y val="2.730929083577611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C47-4122-A24E-B1D29A8AB9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/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Club Nights</c:v>
                </c:pt>
                <c:pt idx="1">
                  <c:v>Quarterly Dances</c:v>
                </c:pt>
                <c:pt idx="2">
                  <c:v>Dues</c:v>
                </c:pt>
                <c:pt idx="3">
                  <c:v>Class Fees</c:v>
                </c:pt>
                <c:pt idx="4">
                  <c:v>Donations</c:v>
                </c:pt>
                <c:pt idx="5">
                  <c:v>Misc Income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11253</c:v>
                </c:pt>
                <c:pt idx="1">
                  <c:v>4245</c:v>
                </c:pt>
                <c:pt idx="2">
                  <c:v>3550</c:v>
                </c:pt>
                <c:pt idx="3">
                  <c:v>5720</c:v>
                </c:pt>
                <c:pt idx="4">
                  <c:v>1621</c:v>
                </c:pt>
                <c:pt idx="5">
                  <c:v>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47-4122-A24E-B1D29A8AB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Expenses</c:v>
                </c:pt>
              </c:strCache>
            </c:strRef>
          </c:tx>
          <c:dLbls>
            <c:dLbl>
              <c:idx val="0"/>
              <c:layout>
                <c:manualLayout>
                  <c:x val="8.2970971912093072E-2"/>
                  <c:y val="3.776583063462551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536-4B42-B709-F32AC8D053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2623723487824038"/>
                  <c:y val="-3.134698620164016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36-4B42-B709-F32AC8D053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5137470542026707"/>
                  <c:y val="4.8806183297558071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536-4B42-B709-F32AC8D053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823338755868398E-2"/>
                  <c:y val="-4.065936903916041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055-49F8-91E6-FC80EA26680A}"/>
                </c:ext>
                <c:ext xmlns:c15="http://schemas.microsoft.com/office/drawing/2012/chart" uri="{CE6537A1-D6FC-4f65-9D91-7224C49458BB}">
                  <c15:layout>
                    <c:manualLayout>
                      <c:w val="0.29191184566186884"/>
                      <c:h val="0.2022939140928361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5916695016422239"/>
                  <c:y val="-1.902965188536747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536-4B42-B709-F32AC8D05361}"/>
                </c:ext>
                <c:ext xmlns:c15="http://schemas.microsoft.com/office/drawing/2012/chart" uri="{CE6537A1-D6FC-4f65-9D91-7224C49458BB}">
                  <c15:layout>
                    <c:manualLayout>
                      <c:w val="0.49715508656469004"/>
                      <c:h val="0.1007810227250656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21213600460193852"/>
                  <c:y val="-7.0911433649352318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536-4B42-B709-F32AC8D053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estFit"/>
            <c:showLegendKey val="1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Misc. Expenses</c:v>
                </c:pt>
                <c:pt idx="1">
                  <c:v>Callers</c:v>
                </c:pt>
                <c:pt idx="2">
                  <c:v>Donations</c:v>
                </c:pt>
                <c:pt idx="3">
                  <c:v>Venue</c:v>
                </c:pt>
                <c:pt idx="4">
                  <c:v>Oaktown 8s (shared Blast Class expense)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2712</c:v>
                </c:pt>
                <c:pt idx="1">
                  <c:v>10691</c:v>
                </c:pt>
                <c:pt idx="2">
                  <c:v>868</c:v>
                </c:pt>
                <c:pt idx="3">
                  <c:v>10600</c:v>
                </c:pt>
                <c:pt idx="4">
                  <c:v>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536-4B42-B709-F32AC8D05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Income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24922</c:v>
                </c:pt>
                <c:pt idx="1">
                  <c:v>4958</c:v>
                </c:pt>
                <c:pt idx="2">
                  <c:v>7504</c:v>
                </c:pt>
                <c:pt idx="3">
                  <c:v>16754</c:v>
                </c:pt>
                <c:pt idx="4">
                  <c:v>22203</c:v>
                </c:pt>
                <c:pt idx="5">
                  <c:v>20779</c:v>
                </c:pt>
                <c:pt idx="6">
                  <c:v>26624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FA-43A2-8D8B-3FDE75CA7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2595728"/>
        <c:axId val="362591024"/>
      </c:barChart>
      <c:catAx>
        <c:axId val="36259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362591024"/>
        <c:crosses val="autoZero"/>
        <c:auto val="1"/>
        <c:lblAlgn val="ctr"/>
        <c:lblOffset val="100"/>
        <c:noMultiLvlLbl val="0"/>
      </c:catAx>
      <c:valAx>
        <c:axId val="36259102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62595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ctr">
        <a:defRPr lang="en-US" sz="1800" b="0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Expenses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24886</c:v>
                </c:pt>
                <c:pt idx="1">
                  <c:v>4965</c:v>
                </c:pt>
                <c:pt idx="2">
                  <c:v>6336</c:v>
                </c:pt>
                <c:pt idx="3">
                  <c:v>13821</c:v>
                </c:pt>
                <c:pt idx="4">
                  <c:v>19409</c:v>
                </c:pt>
                <c:pt idx="5">
                  <c:v>19574</c:v>
                </c:pt>
                <c:pt idx="6">
                  <c:v>25647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8C-4909-9006-AA7A297EF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2596120"/>
        <c:axId val="362591416"/>
      </c:barChart>
      <c:catAx>
        <c:axId val="362596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 sz="1800"/>
            </a:pPr>
            <a:endParaRPr lang="en-US"/>
          </a:p>
        </c:txPr>
        <c:crossAx val="362591416"/>
        <c:crosses val="autoZero"/>
        <c:auto val="1"/>
        <c:lblAlgn val="ctr"/>
        <c:lblOffset val="100"/>
        <c:noMultiLvlLbl val="0"/>
      </c:catAx>
      <c:valAx>
        <c:axId val="36259141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62596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Savings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Sheet1!$B$2:$B$12</c:f>
              <c:numCache>
                <c:formatCode>_(* #,##0_);_(* \(#,##0\);_(* "-"??_);_(@_)</c:formatCode>
                <c:ptCount val="11"/>
                <c:pt idx="0">
                  <c:v>15877</c:v>
                </c:pt>
                <c:pt idx="1">
                  <c:v>15882</c:v>
                </c:pt>
                <c:pt idx="2">
                  <c:v>15887</c:v>
                </c:pt>
                <c:pt idx="3">
                  <c:v>15891</c:v>
                </c:pt>
                <c:pt idx="4">
                  <c:v>15896</c:v>
                </c:pt>
                <c:pt idx="5">
                  <c:v>15901</c:v>
                </c:pt>
                <c:pt idx="6">
                  <c:v>15906</c:v>
                </c:pt>
                <c:pt idx="7">
                  <c:v>15911</c:v>
                </c:pt>
                <c:pt idx="8">
                  <c:v>15915</c:v>
                </c:pt>
                <c:pt idx="9">
                  <c:v>15920</c:v>
                </c:pt>
                <c:pt idx="10">
                  <c:v>15925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11-4250-8001-911390BA8D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Checking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Sheet1!$C$2:$C$12</c:f>
              <c:numCache>
                <c:formatCode>_(* #,##0_);_(* \(#,##0\);_(* "-"??_);_(@_)</c:formatCode>
                <c:ptCount val="11"/>
                <c:pt idx="0">
                  <c:v>6976</c:v>
                </c:pt>
                <c:pt idx="1">
                  <c:v>5789</c:v>
                </c:pt>
                <c:pt idx="2">
                  <c:v>4649</c:v>
                </c:pt>
                <c:pt idx="3">
                  <c:v>5396</c:v>
                </c:pt>
                <c:pt idx="4">
                  <c:v>5754</c:v>
                </c:pt>
                <c:pt idx="5">
                  <c:v>7552</c:v>
                </c:pt>
                <c:pt idx="6">
                  <c:v>8699</c:v>
                </c:pt>
                <c:pt idx="7">
                  <c:v>9110</c:v>
                </c:pt>
                <c:pt idx="8">
                  <c:v>13235</c:v>
                </c:pt>
                <c:pt idx="9">
                  <c:v>17117</c:v>
                </c:pt>
                <c:pt idx="10">
                  <c:v>18696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11-4250-8001-911390BA8D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Reserved for St. Andrews Repairs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4" formatCode="_(* #,##0_);_(* \(#,##0\);_(* &quot;-&quot;??_);_(@_)">
                  <c:v>770</c:v>
                </c:pt>
                <c:pt idx="5" formatCode="_(* #,##0_);_(* \(#,##0\);_(* &quot;-&quot;??_);_(@_)">
                  <c:v>770</c:v>
                </c:pt>
                <c:pt idx="6" formatCode="_(* #,##0_);_(* \(#,##0\);_(* &quot;-&quot;??_);_(@_)">
                  <c:v>693</c:v>
                </c:pt>
                <c:pt idx="7" formatCode="_(* #,##0_);_(* \(#,##0\);_(* &quot;-&quot;??_);_(@_)">
                  <c:v>693</c:v>
                </c:pt>
                <c:pt idx="8" formatCode="_(* #,##0_);_(* \(#,##0\);_(* &quot;-&quot;??_);_(@_)">
                  <c:v>693</c:v>
                </c:pt>
                <c:pt idx="9" formatCode="_(* #,##0_);_(* \(#,##0\);_(* &quot;-&quot;??_);_(@_)">
                  <c:v>693</c:v>
                </c:pt>
                <c:pt idx="10" formatCode="_(* #,##0_);_(* \(#,##0\);_(* &quot;-&quot;??_);_(@_)">
                  <c:v>595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11-4250-8001-911390BA8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62591808"/>
        <c:axId val="362592984"/>
      </c:barChart>
      <c:dateAx>
        <c:axId val="362591808"/>
        <c:scaling>
          <c:orientation val="minMax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62592984"/>
        <c:crosses val="autoZero"/>
        <c:auto val="0"/>
        <c:lblOffset val="100"/>
        <c:baseTimeUnit val="years"/>
      </c:dateAx>
      <c:valAx>
        <c:axId val="36259298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625918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0.57407</cdr:x>
      <cdr:y>0.19946</cdr:y>
    </cdr:from>
    <cdr:to>
      <cdr:x>0.69444</cdr:x>
      <cdr:y>0.26938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xmlns="" id="{0B8E83BE-97E7-4D5A-56A6-5064D49106FA}"/>
            </a:ext>
          </a:extLst>
        </cdr:cNvPr>
        <cdr:cNvCxnSpPr/>
      </cdr:nvCxnSpPr>
      <cdr:spPr>
        <a:xfrm xmlns:a="http://schemas.openxmlformats.org/drawingml/2006/main" flipH="1">
          <a:off x="4724400" y="902732"/>
          <a:ext cx="990600" cy="31646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CE0B39DE-2EAA-4203-AC03-847059BD66B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7B34B73F-F657-45D4-A13B-FEF14C64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67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A394D24F-3303-4C64-B5F2-E4726F858511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B3E1614B-EDE6-41B9-AFE6-928C4C9D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0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88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95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03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36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89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WITH ERIC ON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02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3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Who’s going to</a:t>
            </a:r>
            <a:r>
              <a:rPr lang="en-US" baseline="0" dirty="0"/>
              <a:t> present what?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7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0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3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</a:t>
            </a:r>
            <a:r>
              <a:rPr lang="en-US" baseline="0" dirty="0"/>
              <a:t> with increased venue cost, we made money</a:t>
            </a:r>
          </a:p>
          <a:p>
            <a:r>
              <a:rPr lang="en-US" baseline="0" dirty="0"/>
              <a:t>INCOME OK, EXPENSES NOT FINISHED YET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94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54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7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1614B-EDE6-41B9-AFE6-928C4C9D63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Impact" panose="020B080603090205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0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0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9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8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3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9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1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>
            <a:lvl1pPr>
              <a:defRPr sz="44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8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1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668BD6-A3BE-912D-E178-E2B9B3D755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elers.org/ClubInfo/ECRBoard.html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erchandise@reelers.org" TargetMode="External"/><Relationship Id="rId2" Type="http://schemas.openxmlformats.org/officeDocument/2006/relationships/hyperlink" Target="http://www.reelers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montrealmix2026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elers.org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549"/>
            <a:ext cx="7772400" cy="685799"/>
          </a:xfrm>
        </p:spPr>
        <p:txBody>
          <a:bodyPr/>
          <a:lstStyle/>
          <a:p>
            <a:r>
              <a:rPr lang="en-US" sz="5400" dirty="0"/>
              <a:t>EL CAMINO REELERS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5257800"/>
            <a:ext cx="51054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5486400"/>
            <a:ext cx="5105400" cy="14099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GENERAL MEETING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TUESDAY, FEBRUARY 17, 2026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70BFB3B-D61F-1119-F823-6B4BD3CC41CA}"/>
              </a:ext>
            </a:extLst>
          </p:cNvPr>
          <p:cNvSpPr/>
          <p:nvPr/>
        </p:nvSpPr>
        <p:spPr>
          <a:xfrm>
            <a:off x="92720" y="33040"/>
            <a:ext cx="1039652" cy="10396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A182CF-A2D5-4C56-BD86-20DC54FD2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88658"/>
            <a:ext cx="3422598" cy="34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30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July: Hitch-Hiking the Galaxy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128795"/>
            <a:ext cx="8229600" cy="50060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at the 42</a:t>
            </a:r>
            <a:r>
              <a:rPr lang="en-US" baseline="30000" dirty="0"/>
              <a:t>nd</a:t>
            </a:r>
            <a:r>
              <a:rPr lang="en-US" dirty="0"/>
              <a:t> IAGSDC Convention in San Francisco</a:t>
            </a:r>
            <a:endParaRPr lang="en-US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7DF93D9-A7F2-1579-6C8D-BB6C5D98B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3186"/>
            <a:ext cx="9144000" cy="455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79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Aug. 23: DIVE THRU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D0D558-4F24-377C-5EF1-2573DB945012}"/>
              </a:ext>
            </a:extLst>
          </p:cNvPr>
          <p:cNvSpPr txBox="1"/>
          <p:nvPr/>
        </p:nvSpPr>
        <p:spPr>
          <a:xfrm>
            <a:off x="387626" y="1219200"/>
            <a:ext cx="4875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Aaah-Ooo-Gaaahh</a:t>
            </a:r>
            <a:r>
              <a:rPr lang="en-US" sz="2400" i="1" dirty="0"/>
              <a:t>!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Our nautical-themed summer dance with caller Darren Gallina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14A6B2C-F4EF-038F-A904-3F0DB0A3D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6" y="2502871"/>
            <a:ext cx="5403574" cy="405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9D25160-F333-EEF1-B9D9-7E374F5AC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057">
            <a:off x="5502428" y="1305415"/>
            <a:ext cx="312304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2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AEA335-C88B-33C2-48C6-B332A15B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Friday Potlucks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1C08B6-D2BE-326D-86B2-3BC05E916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781">
            <a:off x="318622" y="1176712"/>
            <a:ext cx="4567272" cy="2854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77FB4E3-519D-D196-2850-3C3AA1917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88">
            <a:off x="4709704" y="1323730"/>
            <a:ext cx="4273787" cy="2671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ADCB54-F8AB-BCB7-D4E7-7A361FA30A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59" y="3890201"/>
            <a:ext cx="4360198" cy="272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9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143000"/>
          </a:xfrm>
        </p:spPr>
        <p:txBody>
          <a:bodyPr/>
          <a:lstStyle/>
          <a:p>
            <a:r>
              <a:rPr lang="en-US" dirty="0"/>
              <a:t>Nov. 1: Night of the Dancing Dead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422288-5E55-0FB8-0CD3-DC3CEA4B5FB5}"/>
              </a:ext>
            </a:extLst>
          </p:cNvPr>
          <p:cNvSpPr txBox="1"/>
          <p:nvPr/>
        </p:nvSpPr>
        <p:spPr>
          <a:xfrm>
            <a:off x="490330" y="1192397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Big crowd, great costumes, and fun dancing with caller Buddy Weaver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3FC8F0-3099-CF8B-979B-308FC96E5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61193"/>
            <a:ext cx="4800601" cy="3606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D27073E-C24F-EDED-2A48-1C5B14A538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721" y="4572000"/>
            <a:ext cx="3622507" cy="21131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6CC5FF1-884E-6229-8908-2183BBBAAD65}"/>
              </a:ext>
            </a:extLst>
          </p:cNvPr>
          <p:cNvSpPr txBox="1"/>
          <p:nvPr/>
        </p:nvSpPr>
        <p:spPr>
          <a:xfrm>
            <a:off x="2057400" y="6096000"/>
            <a:ext cx="307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And… Great Pumpkins!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0E10E1-6B73-3623-AFC3-35457CAC9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789">
            <a:off x="5971411" y="1191869"/>
            <a:ext cx="2598383" cy="34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99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19E2D-DA93-D291-0BA8-6DC414D14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43000"/>
          </a:xfrm>
        </p:spPr>
        <p:txBody>
          <a:bodyPr/>
          <a:lstStyle/>
          <a:p>
            <a:r>
              <a:rPr lang="en-US" dirty="0"/>
              <a:t>Fall SSD class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FCCA63-B104-130E-6F4D-1E89E0DBA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771"/>
            <a:ext cx="9144000" cy="4246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7D640B-639D-6E4D-3CC5-6FB54DDC4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637">
            <a:off x="6333700" y="4683921"/>
            <a:ext cx="2696066" cy="1736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0CEC26-0868-593B-421D-D3541A726B2F}"/>
              </a:ext>
            </a:extLst>
          </p:cNvPr>
          <p:cNvSpPr txBox="1"/>
          <p:nvPr/>
        </p:nvSpPr>
        <p:spPr>
          <a:xfrm>
            <a:off x="133991" y="6096000"/>
            <a:ext cx="616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Dec. 16: 15 new dancers get their badges</a:t>
            </a:r>
          </a:p>
        </p:txBody>
      </p:sp>
    </p:spTree>
    <p:extLst>
      <p:ext uri="{BB962C8B-B14F-4D97-AF65-F5344CB8AC3E}">
        <p14:creationId xmlns:p14="http://schemas.microsoft.com/office/powerpoint/2010/main" val="3958405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and Financial 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2025 Calendar Year</a:t>
            </a:r>
          </a:p>
        </p:txBody>
      </p:sp>
    </p:spTree>
    <p:extLst>
      <p:ext uri="{BB962C8B-B14F-4D97-AF65-F5344CB8AC3E}">
        <p14:creationId xmlns:p14="http://schemas.microsoft.com/office/powerpoint/2010/main" val="260262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76200"/>
            <a:ext cx="7696200" cy="1143000"/>
          </a:xfrm>
        </p:spPr>
        <p:txBody>
          <a:bodyPr/>
          <a:lstStyle/>
          <a:p>
            <a:r>
              <a:rPr lang="en-US" dirty="0"/>
              <a:t>Membership growing again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050034"/>
              </p:ext>
            </p:extLst>
          </p:nvPr>
        </p:nvGraphicFramePr>
        <p:xfrm>
          <a:off x="457200" y="1417638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9800" y="1758647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85 paid members as of December 2025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8229600" y="2362200"/>
            <a:ext cx="76200" cy="6858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314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Night Attendance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892431"/>
              </p:ext>
            </p:extLst>
          </p:nvPr>
        </p:nvGraphicFramePr>
        <p:xfrm>
          <a:off x="457200" y="1219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2CF232-EA9C-E6AC-D3DF-555A7FA70711}"/>
              </a:ext>
            </a:extLst>
          </p:cNvPr>
          <p:cNvSpPr txBox="1"/>
          <p:nvPr/>
        </p:nvSpPr>
        <p:spPr>
          <a:xfrm>
            <a:off x="914400" y="5791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Attendance grew with the start of our fall beginner class</a:t>
            </a:r>
          </a:p>
          <a:p>
            <a:pPr algn="ctr"/>
            <a:r>
              <a:rPr lang="en-US" sz="2400" dirty="0"/>
              <a:t>Now averaging 3+ squares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464273-DCBA-18E0-A33B-EE3AE89A1691}"/>
              </a:ext>
            </a:extLst>
          </p:cNvPr>
          <p:cNvSpPr txBox="1"/>
          <p:nvPr/>
        </p:nvSpPr>
        <p:spPr>
          <a:xfrm>
            <a:off x="6324600" y="175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house nights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64AE23BA-602A-227A-62D5-2F8A625F4218}"/>
              </a:ext>
            </a:extLst>
          </p:cNvPr>
          <p:cNvCxnSpPr/>
          <p:nvPr/>
        </p:nvCxnSpPr>
        <p:spPr>
          <a:xfrm flipH="1">
            <a:off x="3581400" y="1981200"/>
            <a:ext cx="25908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452161B-11A2-BDF0-A636-5133FB6BFE83}"/>
              </a:ext>
            </a:extLst>
          </p:cNvPr>
          <p:cNvCxnSpPr>
            <a:cxnSpLocks/>
          </p:cNvCxnSpPr>
          <p:nvPr/>
        </p:nvCxnSpPr>
        <p:spPr>
          <a:xfrm flipH="1">
            <a:off x="6096000" y="2121932"/>
            <a:ext cx="304800" cy="316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FB302B-BCCB-B164-5017-A0E504767F4D}"/>
              </a:ext>
            </a:extLst>
          </p:cNvPr>
          <p:cNvSpPr txBox="1"/>
          <p:nvPr/>
        </p:nvSpPr>
        <p:spPr>
          <a:xfrm>
            <a:off x="6858000" y="2167969"/>
            <a:ext cx="2219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Beginner Class starts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23CAF624-06BA-6762-B3AB-D91677A3FB81}"/>
              </a:ext>
            </a:extLst>
          </p:cNvPr>
          <p:cNvCxnSpPr>
            <a:cxnSpLocks/>
          </p:cNvCxnSpPr>
          <p:nvPr/>
        </p:nvCxnSpPr>
        <p:spPr>
          <a:xfrm flipH="1">
            <a:off x="6281862" y="2464832"/>
            <a:ext cx="728538" cy="239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771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Dances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468315"/>
              </p:ext>
            </p:extLst>
          </p:nvPr>
        </p:nvGraphicFramePr>
        <p:xfrm>
          <a:off x="304800" y="1066800"/>
          <a:ext cx="8153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050098"/>
              </p:ext>
            </p:extLst>
          </p:nvPr>
        </p:nvGraphicFramePr>
        <p:xfrm>
          <a:off x="457200" y="3918466"/>
          <a:ext cx="8153400" cy="277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59565" y="3549134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Michael Kellogg	  Barry Clasper	   Darren Gallina	 Buddy Weaver</a:t>
            </a:r>
          </a:p>
        </p:txBody>
      </p:sp>
    </p:spTree>
    <p:extLst>
      <p:ext uri="{BB962C8B-B14F-4D97-AF65-F5344CB8AC3E}">
        <p14:creationId xmlns:p14="http://schemas.microsoft.com/office/powerpoint/2010/main" val="3546212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Income &amp; Expenses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275" y="990600"/>
            <a:ext cx="4040188" cy="639762"/>
          </a:xfrm>
        </p:spPr>
        <p:txBody>
          <a:bodyPr/>
          <a:lstStyle/>
          <a:p>
            <a:r>
              <a:rPr lang="en-US" dirty="0"/>
              <a:t>Income: $26,624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8609756"/>
              </p:ext>
            </p:extLst>
          </p:nvPr>
        </p:nvGraphicFramePr>
        <p:xfrm>
          <a:off x="457200" y="1783378"/>
          <a:ext cx="4040188" cy="4650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100" y="990600"/>
            <a:ext cx="4041775" cy="639762"/>
          </a:xfrm>
        </p:spPr>
        <p:txBody>
          <a:bodyPr/>
          <a:lstStyle/>
          <a:p>
            <a:r>
              <a:rPr lang="en-US" dirty="0"/>
              <a:t>Expenses: $25,647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54290776"/>
              </p:ext>
            </p:extLst>
          </p:nvPr>
        </p:nvGraphicFramePr>
        <p:xfrm>
          <a:off x="4762500" y="1928872"/>
          <a:ext cx="4041775" cy="468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88878" y="6240838"/>
            <a:ext cx="274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Net income: $877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4280" y="697897"/>
            <a:ext cx="1476308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Misc. Expenses:</a:t>
            </a:r>
          </a:p>
          <a:p>
            <a:pPr algn="r"/>
            <a:r>
              <a:rPr lang="en-US" sz="1400" dirty="0"/>
              <a:t>Insurance: 577</a:t>
            </a:r>
          </a:p>
          <a:p>
            <a:pPr algn="r"/>
            <a:r>
              <a:rPr lang="en-US" sz="1400" dirty="0"/>
              <a:t>Food: 564</a:t>
            </a:r>
          </a:p>
          <a:p>
            <a:pPr algn="r"/>
            <a:r>
              <a:rPr lang="en-US" sz="1400" dirty="0"/>
              <a:t>Badges:   381</a:t>
            </a:r>
          </a:p>
          <a:p>
            <a:pPr algn="r"/>
            <a:r>
              <a:rPr lang="en-US" sz="1400" dirty="0"/>
              <a:t>PayPal : 380</a:t>
            </a:r>
          </a:p>
          <a:p>
            <a:pPr algn="r"/>
            <a:r>
              <a:rPr lang="en-US" sz="1400" dirty="0"/>
              <a:t>Locksmith: 239</a:t>
            </a:r>
          </a:p>
          <a:p>
            <a:pPr algn="r"/>
            <a:r>
              <a:rPr lang="en-US" sz="1400" dirty="0"/>
              <a:t>P.O. Box:  210</a:t>
            </a:r>
          </a:p>
          <a:p>
            <a:pPr algn="r"/>
            <a:r>
              <a:rPr lang="en-US" sz="1400" dirty="0"/>
              <a:t>ZOOM:  160</a:t>
            </a:r>
          </a:p>
          <a:p>
            <a:pPr algn="r"/>
            <a:r>
              <a:rPr lang="en-US" sz="1400" dirty="0"/>
              <a:t>IAGSDC dues:   72</a:t>
            </a:r>
          </a:p>
          <a:p>
            <a:pPr algn="r"/>
            <a:r>
              <a:rPr lang="en-US" sz="1400" dirty="0"/>
              <a:t>Fed &amp; CA tax: 66</a:t>
            </a:r>
          </a:p>
          <a:p>
            <a:pPr algn="r"/>
            <a:r>
              <a:rPr lang="en-US" sz="1400" dirty="0"/>
              <a:t>Publicity: $34</a:t>
            </a:r>
          </a:p>
          <a:p>
            <a:pPr algn="r"/>
            <a:r>
              <a:rPr lang="en-US" sz="1400" dirty="0"/>
              <a:t>Elections:   29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4640" y="1559672"/>
            <a:ext cx="171926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b="1" dirty="0"/>
              <a:t>Misc. Income:</a:t>
            </a:r>
          </a:p>
          <a:p>
            <a:pPr algn="r"/>
            <a:r>
              <a:rPr lang="en-US" dirty="0"/>
              <a:t>Pride activities: $100</a:t>
            </a:r>
          </a:p>
          <a:p>
            <a:pPr algn="r"/>
            <a:r>
              <a:rPr lang="en-US" dirty="0"/>
              <a:t>Badges: 30</a:t>
            </a:r>
          </a:p>
          <a:p>
            <a:pPr algn="r"/>
            <a:r>
              <a:rPr lang="en-US" dirty="0"/>
              <a:t>Dividends: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8958" y="5849034"/>
            <a:ext cx="2403474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2" algn="r"/>
            <a:r>
              <a:rPr lang="en-US" sz="1400" b="1" dirty="0" smtClean="0"/>
              <a:t>Donations:</a:t>
            </a:r>
            <a:endParaRPr lang="en-US" sz="1400" b="1" dirty="0"/>
          </a:p>
          <a:p>
            <a:pPr algn="r"/>
            <a:r>
              <a:rPr lang="en-US" sz="1400" dirty="0" smtClean="0"/>
              <a:t>IAGSDC: 500</a:t>
            </a:r>
            <a:endParaRPr lang="en-US" sz="1400" dirty="0"/>
          </a:p>
          <a:p>
            <a:pPr algn="r"/>
            <a:r>
              <a:rPr lang="en-US" sz="1400" dirty="0" smtClean="0"/>
              <a:t>Inter-Club Social: 150</a:t>
            </a:r>
            <a:endParaRPr lang="en-US" sz="1400" dirty="0"/>
          </a:p>
          <a:p>
            <a:pPr algn="r"/>
            <a:r>
              <a:rPr lang="en-US" sz="1400" dirty="0" smtClean="0"/>
              <a:t>Bonnie Laster flowers:   120</a:t>
            </a:r>
            <a:endParaRPr lang="en-US" sz="1400" dirty="0"/>
          </a:p>
          <a:p>
            <a:pPr algn="r"/>
            <a:r>
              <a:rPr lang="en-US" sz="1400" dirty="0" smtClean="0"/>
              <a:t>St. Andrews repair </a:t>
            </a:r>
            <a:r>
              <a:rPr lang="en-US" sz="1400" dirty="0"/>
              <a:t>: </a:t>
            </a:r>
            <a:r>
              <a:rPr lang="en-US" sz="1400" dirty="0" smtClean="0"/>
              <a:t>98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121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2025 in Review </a:t>
            </a:r>
            <a:r>
              <a:rPr lang="en-US" b="1" dirty="0" smtClean="0"/>
              <a:t>(Michael)</a:t>
            </a:r>
            <a:endParaRPr lang="en-US" b="1" dirty="0"/>
          </a:p>
          <a:p>
            <a:r>
              <a:rPr lang="en-US" b="1" dirty="0"/>
              <a:t>Membership &amp; Financial Summary (Ed)</a:t>
            </a:r>
            <a:endParaRPr lang="en-US" dirty="0"/>
          </a:p>
          <a:p>
            <a:r>
              <a:rPr lang="en-US" b="1" dirty="0"/>
              <a:t>Board Elections &amp; ways to help </a:t>
            </a:r>
            <a:r>
              <a:rPr lang="en-US" b="1" dirty="0" smtClean="0"/>
              <a:t>(Mike)</a:t>
            </a:r>
            <a:endParaRPr lang="en-US" b="1" dirty="0"/>
          </a:p>
          <a:p>
            <a:r>
              <a:rPr lang="en-US" b="1" dirty="0"/>
              <a:t>Coming in 2026 </a:t>
            </a:r>
            <a:r>
              <a:rPr lang="en-US" b="1" dirty="0" smtClean="0"/>
              <a:t>(Pete)</a:t>
            </a:r>
            <a:endParaRPr lang="en-US" b="1" dirty="0"/>
          </a:p>
          <a:p>
            <a:r>
              <a:rPr lang="en-US" b="1" dirty="0"/>
              <a:t>Acknowledgments </a:t>
            </a:r>
            <a:r>
              <a:rPr lang="en-US" b="1" dirty="0" smtClean="0"/>
              <a:t>(Mike)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60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and Expenses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2146866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6006425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1138535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Returning to pre-pandemic levels</a:t>
            </a:r>
          </a:p>
        </p:txBody>
      </p:sp>
    </p:spTree>
    <p:extLst>
      <p:ext uri="{BB962C8B-B14F-4D97-AF65-F5344CB8AC3E}">
        <p14:creationId xmlns:p14="http://schemas.microsoft.com/office/powerpoint/2010/main" val="2207919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Sheet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8792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62484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Net worth as of 9/30/25:  $35,216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B94543-765E-0FC1-9EBF-2DBB16349BD9}"/>
              </a:ext>
            </a:extLst>
          </p:cNvPr>
          <p:cNvSpPr txBox="1"/>
          <p:nvPr/>
        </p:nvSpPr>
        <p:spPr>
          <a:xfrm>
            <a:off x="2819400" y="1263336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the end of our fiscal year (Sept. 30)</a:t>
            </a:r>
          </a:p>
        </p:txBody>
      </p:sp>
    </p:spTree>
    <p:extLst>
      <p:ext uri="{BB962C8B-B14F-4D97-AF65-F5344CB8AC3E}">
        <p14:creationId xmlns:p14="http://schemas.microsoft.com/office/powerpoint/2010/main" val="3368505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Elections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and more ways to help)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February</a:t>
            </a:r>
          </a:p>
        </p:txBody>
      </p:sp>
    </p:spTree>
    <p:extLst>
      <p:ext uri="{BB962C8B-B14F-4D97-AF65-F5344CB8AC3E}">
        <p14:creationId xmlns:p14="http://schemas.microsoft.com/office/powerpoint/2010/main" val="3462771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ECR </a:t>
            </a:r>
            <a:r>
              <a:rPr lang="en-US" dirty="0"/>
              <a:t>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Pete Levins </a:t>
            </a:r>
            <a:r>
              <a:rPr lang="en-US" dirty="0"/>
              <a:t>(2024-26): President</a:t>
            </a:r>
          </a:p>
          <a:p>
            <a:r>
              <a:rPr lang="en-US" dirty="0">
                <a:solidFill>
                  <a:srgbClr val="FF0000"/>
                </a:solidFill>
              </a:rPr>
              <a:t>Rob Howe </a:t>
            </a:r>
            <a:r>
              <a:rPr lang="en-US" dirty="0"/>
              <a:t>(2024-26): Secretary</a:t>
            </a:r>
          </a:p>
          <a:p>
            <a:r>
              <a:rPr lang="en-US" dirty="0">
                <a:solidFill>
                  <a:srgbClr val="FF0000"/>
                </a:solidFill>
              </a:rPr>
              <a:t>Ed Wilson </a:t>
            </a:r>
            <a:r>
              <a:rPr lang="en-US" dirty="0"/>
              <a:t>(2025-27): Treasurer</a:t>
            </a:r>
          </a:p>
          <a:p>
            <a:r>
              <a:rPr lang="en-US" dirty="0">
                <a:solidFill>
                  <a:srgbClr val="FF0000"/>
                </a:solidFill>
              </a:rPr>
              <a:t>Mike Keeley </a:t>
            </a:r>
            <a:r>
              <a:rPr lang="en-US" dirty="0"/>
              <a:t>(2025-27): Member at Large</a:t>
            </a:r>
          </a:p>
          <a:p>
            <a:r>
              <a:rPr lang="en-US" dirty="0">
                <a:solidFill>
                  <a:srgbClr val="FF0000"/>
                </a:solidFill>
              </a:rPr>
              <a:t>Michael Golden </a:t>
            </a:r>
            <a:r>
              <a:rPr lang="en-US" dirty="0"/>
              <a:t>(2025-27): Member at Large</a:t>
            </a:r>
          </a:p>
          <a:p>
            <a:r>
              <a:rPr lang="en-US" dirty="0">
                <a:solidFill>
                  <a:srgbClr val="FF0000"/>
                </a:solidFill>
              </a:rPr>
              <a:t>Oliver Vogel </a:t>
            </a:r>
            <a:r>
              <a:rPr lang="en-US" dirty="0"/>
              <a:t>(2024-26): Member at Large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57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Board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458200" cy="2895600"/>
          </a:xfrm>
        </p:spPr>
        <p:txBody>
          <a:bodyPr>
            <a:noAutofit/>
          </a:bodyPr>
          <a:lstStyle/>
          <a:p>
            <a:r>
              <a:rPr lang="en-US" dirty="0"/>
              <a:t>Board members serve for 2-year terms</a:t>
            </a:r>
          </a:p>
          <a:p>
            <a:r>
              <a:rPr lang="en-US" dirty="0"/>
              <a:t>Monthly ZOOM meetings open to all ECR members – just ask!</a:t>
            </a:r>
          </a:p>
          <a:p>
            <a:r>
              <a:rPr lang="en-US" dirty="0"/>
              <a:t>Minutes posted at </a:t>
            </a:r>
            <a:r>
              <a:rPr lang="en-US" dirty="0">
                <a:hlinkClick r:id="rId2"/>
              </a:rPr>
              <a:t>www.reelers.org/ClubInfo/ECRBoard.html</a:t>
            </a:r>
            <a:endParaRPr lang="en-US" dirty="0"/>
          </a:p>
          <a:p>
            <a:r>
              <a:rPr lang="en-US" dirty="0"/>
              <a:t>All ECR members can vote and are encouraged to run for the Board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1409" y="4572000"/>
            <a:ext cx="4521591" cy="2332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Class planning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Dance planning &amp; promotion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Finances &amp; insurance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Venue management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974102" y="4525963"/>
            <a:ext cx="4169898" cy="2332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Caller wrangling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Relations with other clubs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Elections &amp; bylaws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Special events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FF0000"/>
                </a:solidFill>
              </a:rPr>
              <a:t>Etc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9907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Retiring Board 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b="1" dirty="0"/>
              <a:t>Rob Howe </a:t>
            </a:r>
            <a:r>
              <a:rPr lang="en-US" dirty="0"/>
              <a:t>is stepping away from the Board – thank you for all your work for ECR!</a:t>
            </a:r>
          </a:p>
        </p:txBody>
      </p:sp>
    </p:spTree>
    <p:extLst>
      <p:ext uri="{BB962C8B-B14F-4D97-AF65-F5344CB8AC3E}">
        <p14:creationId xmlns:p14="http://schemas.microsoft.com/office/powerpoint/2010/main" val="1060462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Board Elections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Three seats </a:t>
            </a:r>
            <a:r>
              <a:rPr lang="en-US" dirty="0"/>
              <a:t>open in February</a:t>
            </a:r>
          </a:p>
          <a:p>
            <a:r>
              <a:rPr lang="en-US" b="1" dirty="0">
                <a:solidFill>
                  <a:srgbClr val="FF0000"/>
                </a:solidFill>
              </a:rPr>
              <a:t>Two board members </a:t>
            </a:r>
            <a:r>
              <a:rPr lang="en-US" dirty="0"/>
              <a:t>running again</a:t>
            </a:r>
          </a:p>
          <a:p>
            <a:pPr lvl="1"/>
            <a:r>
              <a:rPr lang="en-US" dirty="0"/>
              <a:t>Pete Levins</a:t>
            </a:r>
          </a:p>
          <a:p>
            <a:pPr lvl="1"/>
            <a:r>
              <a:rPr lang="en-US" dirty="0"/>
              <a:t>Oliver Vogel</a:t>
            </a:r>
          </a:p>
          <a:p>
            <a:r>
              <a:rPr lang="en-US" dirty="0"/>
              <a:t>We are using a secure online voting system (ElectionBuddy.com)</a:t>
            </a:r>
          </a:p>
          <a:p>
            <a:pPr lvl="1"/>
            <a:r>
              <a:rPr lang="en-US" dirty="0"/>
              <a:t>Ballot notices were sent out </a:t>
            </a:r>
            <a:r>
              <a:rPr lang="en-US" b="1" dirty="0">
                <a:solidFill>
                  <a:srgbClr val="FF0000"/>
                </a:solidFill>
              </a:rPr>
              <a:t>February </a:t>
            </a:r>
            <a:r>
              <a:rPr lang="en-US" b="1" dirty="0" smtClean="0">
                <a:solidFill>
                  <a:srgbClr val="FF0000"/>
                </a:solidFill>
              </a:rPr>
              <a:t>12</a:t>
            </a:r>
            <a:r>
              <a:rPr lang="en-US" dirty="0" smtClean="0"/>
              <a:t> </a:t>
            </a:r>
            <a:r>
              <a:rPr lang="en-US" dirty="0"/>
              <a:t>to each</a:t>
            </a:r>
            <a:br>
              <a:rPr lang="en-US" dirty="0"/>
            </a:br>
            <a:r>
              <a:rPr lang="en-US" dirty="0"/>
              <a:t>paid-up member’s email </a:t>
            </a:r>
            <a:r>
              <a:rPr lang="en-US" dirty="0" smtClean="0"/>
              <a:t>address</a:t>
            </a:r>
          </a:p>
          <a:p>
            <a:pPr lvl="1"/>
            <a:r>
              <a:rPr lang="en-US" dirty="0" smtClean="0"/>
              <a:t>Voting closes </a:t>
            </a:r>
            <a:r>
              <a:rPr lang="en-US" b="1" dirty="0" smtClean="0">
                <a:solidFill>
                  <a:srgbClr val="FF0000"/>
                </a:solidFill>
              </a:rPr>
              <a:t>February 26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Results will be announced </a:t>
            </a:r>
            <a:r>
              <a:rPr lang="en-US" b="1" dirty="0">
                <a:solidFill>
                  <a:srgbClr val="FF0000"/>
                </a:solidFill>
              </a:rPr>
              <a:t>February </a:t>
            </a:r>
            <a:r>
              <a:rPr lang="en-US" b="1" dirty="0" smtClean="0">
                <a:solidFill>
                  <a:srgbClr val="FF0000"/>
                </a:solidFill>
              </a:rPr>
              <a:t>27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8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are lots of </a:t>
            </a:r>
            <a:r>
              <a:rPr lang="en-US" dirty="0" smtClean="0"/>
              <a:t>other ways </a:t>
            </a:r>
            <a:r>
              <a:rPr lang="en-US" dirty="0"/>
              <a:t>to help the </a:t>
            </a:r>
            <a:r>
              <a:rPr lang="en-US" dirty="0" smtClean="0"/>
              <a:t>club:</a:t>
            </a:r>
          </a:p>
          <a:p>
            <a:r>
              <a:rPr lang="en-US" dirty="0" smtClean="0"/>
              <a:t>Volunteer </a:t>
            </a:r>
            <a:r>
              <a:rPr lang="en-US" dirty="0"/>
              <a:t>to help with dances &amp; classes</a:t>
            </a:r>
          </a:p>
          <a:p>
            <a:r>
              <a:rPr lang="en-US" dirty="0"/>
              <a:t>Pride events: dance in the parade &amp; onstage, staff the ECR booth</a:t>
            </a:r>
          </a:p>
          <a:p>
            <a:r>
              <a:rPr lang="en-US" dirty="0"/>
              <a:t>Follow up with prospective new dancers</a:t>
            </a:r>
          </a:p>
          <a:p>
            <a:r>
              <a:rPr lang="en-US" dirty="0"/>
              <a:t>Host an out-of-town caller</a:t>
            </a:r>
          </a:p>
          <a:p>
            <a:r>
              <a:rPr lang="en-US" dirty="0"/>
              <a:t>Outreach to LGBTQ community and workplace organizations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41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ways to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678363"/>
          </a:xfrm>
        </p:spPr>
        <p:txBody>
          <a:bodyPr>
            <a:normAutofit/>
          </a:bodyPr>
          <a:lstStyle/>
          <a:p>
            <a:r>
              <a:rPr lang="en-US" dirty="0"/>
              <a:t>Class coordinator</a:t>
            </a:r>
          </a:p>
          <a:p>
            <a:pPr lvl="1"/>
            <a:r>
              <a:rPr lang="en-US" dirty="0"/>
              <a:t>Follow up with students who missed class</a:t>
            </a:r>
          </a:p>
          <a:p>
            <a:pPr lvl="1"/>
            <a:r>
              <a:rPr lang="en-US" dirty="0"/>
              <a:t>Communicate issues raised by students</a:t>
            </a:r>
          </a:p>
          <a:p>
            <a:r>
              <a:rPr lang="en-US" dirty="0"/>
              <a:t>Club “stepmother”</a:t>
            </a:r>
          </a:p>
          <a:p>
            <a:pPr lvl="1"/>
            <a:r>
              <a:rPr lang="en-US" dirty="0"/>
              <a:t>Recognize birthdays etc.</a:t>
            </a:r>
          </a:p>
          <a:p>
            <a:pPr lvl="1"/>
            <a:r>
              <a:rPr lang="en-US" dirty="0"/>
              <a:t>Check in with missing members </a:t>
            </a:r>
          </a:p>
          <a:p>
            <a:r>
              <a:rPr lang="en-US" dirty="0"/>
              <a:t>Social organizers (for non-dance events)</a:t>
            </a:r>
          </a:p>
          <a:p>
            <a:r>
              <a:rPr lang="en-US" dirty="0"/>
              <a:t>And more… just ask!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87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in 2026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in store for ECR</a:t>
            </a:r>
          </a:p>
        </p:txBody>
      </p:sp>
    </p:spTree>
    <p:extLst>
      <p:ext uri="{BB962C8B-B14F-4D97-AF65-F5344CB8AC3E}">
        <p14:creationId xmlns:p14="http://schemas.microsoft.com/office/powerpoint/2010/main" val="366162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71" y="4648200"/>
            <a:ext cx="8040688" cy="1328206"/>
          </a:xfrm>
        </p:spPr>
        <p:txBody>
          <a:bodyPr/>
          <a:lstStyle/>
          <a:p>
            <a:r>
              <a:rPr lang="en-US" dirty="0"/>
              <a:t>2025 in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515" y="4191000"/>
            <a:ext cx="7772400" cy="1500187"/>
          </a:xfrm>
        </p:spPr>
        <p:txBody>
          <a:bodyPr/>
          <a:lstStyle/>
          <a:p>
            <a:r>
              <a:rPr lang="en-US" dirty="0"/>
              <a:t>What did we do last year?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549D72-D2E2-6D23-E1AD-8C850E29A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3" y="881594"/>
            <a:ext cx="8035476" cy="37573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CFECFD-DC1E-12DD-E77F-27A91CD1F393}"/>
              </a:ext>
            </a:extLst>
          </p:cNvPr>
          <p:cNvSpPr txBox="1"/>
          <p:nvPr/>
        </p:nvSpPr>
        <p:spPr>
          <a:xfrm>
            <a:off x="5791200" y="4756427"/>
            <a:ext cx="2916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At the “Hot Dish” potluck, Jan. 3</a:t>
            </a:r>
          </a:p>
        </p:txBody>
      </p:sp>
    </p:spTree>
    <p:extLst>
      <p:ext uri="{BB962C8B-B14F-4D97-AF65-F5344CB8AC3E}">
        <p14:creationId xmlns:p14="http://schemas.microsoft.com/office/powerpoint/2010/main" val="2989306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Three main goals for the club: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increase membership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increase the dancing strength of our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continue the feeling of family amongst our members</a:t>
            </a:r>
          </a:p>
        </p:txBody>
      </p:sp>
    </p:spTree>
    <p:extLst>
      <p:ext uri="{BB962C8B-B14F-4D97-AF65-F5344CB8AC3E}">
        <p14:creationId xmlns:p14="http://schemas.microsoft.com/office/powerpoint/2010/main" val="822494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943600" cy="1143000"/>
          </a:xfrm>
        </p:spPr>
        <p:txBody>
          <a:bodyPr/>
          <a:lstStyle/>
          <a:p>
            <a:r>
              <a:rPr lang="en-US" dirty="0"/>
              <a:t>Our Classes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9AA979-048B-6B6C-495A-BEFD418779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096">
            <a:off x="5188331" y="1036998"/>
            <a:ext cx="3506100" cy="22583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SSD-to-Plus class</a:t>
            </a:r>
          </a:p>
          <a:p>
            <a:r>
              <a:rPr lang="en-US" dirty="0"/>
              <a:t>22 weeks: Jan. 27–June 23</a:t>
            </a:r>
          </a:p>
          <a:p>
            <a:r>
              <a:rPr lang="en-US" dirty="0"/>
              <a:t>Currently at 17 students</a:t>
            </a:r>
          </a:p>
          <a:p>
            <a:pPr marL="0" indent="0">
              <a:buNone/>
            </a:pPr>
            <a:r>
              <a:rPr lang="en-US" b="1" dirty="0"/>
              <a:t>Fall Beginner class</a:t>
            </a:r>
          </a:p>
          <a:p>
            <a:r>
              <a:rPr lang="en-US" dirty="0"/>
              <a:t>TBA for late summer/early fall</a:t>
            </a:r>
          </a:p>
          <a:p>
            <a:r>
              <a:rPr lang="en-US" dirty="0"/>
              <a:t>Open House nights (June, August)</a:t>
            </a:r>
          </a:p>
          <a:p>
            <a:r>
              <a:rPr lang="en-US" dirty="0"/>
              <a:t>Tell your friends!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Currently considering an Advanced class</a:t>
            </a:r>
          </a:p>
          <a:p>
            <a:pPr marL="0" indent="0">
              <a:buNone/>
            </a:pPr>
            <a:r>
              <a:rPr lang="en-US" i="1" dirty="0"/>
              <a:t>(on a different night</a:t>
            </a:r>
            <a:r>
              <a:rPr lang="en-US" i="1" dirty="0" smtClean="0"/>
              <a:t>) – watch for announcements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80517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Dances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91000" cy="5410200"/>
          </a:xfrm>
        </p:spPr>
        <p:txBody>
          <a:bodyPr>
            <a:normAutofit/>
          </a:bodyPr>
          <a:lstStyle/>
          <a:p>
            <a:r>
              <a:rPr lang="en-US" b="1" dirty="0"/>
              <a:t>Feb. 21: </a:t>
            </a:r>
            <a:r>
              <a:rPr lang="en-US" b="1" dirty="0">
                <a:solidFill>
                  <a:srgbClr val="FF0000"/>
                </a:solidFill>
              </a:rPr>
              <a:t>Black &amp; White Ball </a:t>
            </a:r>
            <a:r>
              <a:rPr lang="en-US" dirty="0"/>
              <a:t>with Terri Sherrer</a:t>
            </a:r>
          </a:p>
          <a:p>
            <a:r>
              <a:rPr lang="en-US" b="1" dirty="0"/>
              <a:t>May 9: </a:t>
            </a:r>
            <a:r>
              <a:rPr lang="en-US" dirty="0"/>
              <a:t>Andy Allemao</a:t>
            </a:r>
          </a:p>
          <a:p>
            <a:r>
              <a:rPr lang="en-US" b="1" dirty="0"/>
              <a:t>Aug. 1: </a:t>
            </a:r>
            <a:r>
              <a:rPr lang="en-US" dirty="0"/>
              <a:t>Vic Ceder</a:t>
            </a:r>
          </a:p>
          <a:p>
            <a:r>
              <a:rPr lang="en-US" b="1" dirty="0"/>
              <a:t>Oct. 31: </a:t>
            </a:r>
            <a:r>
              <a:rPr lang="en-US" b="1" dirty="0">
                <a:solidFill>
                  <a:srgbClr val="FF0000"/>
                </a:solidFill>
              </a:rPr>
              <a:t>Halloween Ball </a:t>
            </a:r>
            <a:r>
              <a:rPr lang="en-US" dirty="0"/>
              <a:t>with Eric Henerlau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Picnics etc. TBA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F8051F3-1801-7636-1015-B216D99394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79">
            <a:off x="4816192" y="1263712"/>
            <a:ext cx="3920605" cy="514579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E84D67-CF22-9025-DC77-F4ADCA5A2732}"/>
              </a:ext>
            </a:extLst>
          </p:cNvPr>
          <p:cNvSpPr txBox="1"/>
          <p:nvPr/>
        </p:nvSpPr>
        <p:spPr>
          <a:xfrm>
            <a:off x="545663" y="4800600"/>
            <a:ext cx="4014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NOTE: </a:t>
            </a:r>
            <a:r>
              <a:rPr lang="en-US" sz="2400" dirty="0"/>
              <a:t>Due to scheduling conflicts, we no longer have access to the church hall on Friday evenings.</a:t>
            </a:r>
          </a:p>
        </p:txBody>
      </p:sp>
    </p:spTree>
    <p:extLst>
      <p:ext uri="{BB962C8B-B14F-4D97-AF65-F5344CB8AC3E}">
        <p14:creationId xmlns:p14="http://schemas.microsoft.com/office/powerpoint/2010/main" val="737374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9E2A95-4750-E18B-6474-A3CE3B196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1CC8334-E2E1-4F9A-BC48-D4C04258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ECR logo apparel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B54605E-B879-97BC-FC65-43A287E38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T-shirts and other ECR logo apparel </a:t>
            </a:r>
            <a:r>
              <a:rPr lang="en-US" dirty="0"/>
              <a:t>will go on sale in </a:t>
            </a:r>
            <a:r>
              <a:rPr lang="en-US" dirty="0" smtClean="0"/>
              <a:t>April</a:t>
            </a:r>
            <a:endParaRPr lang="en-US" dirty="0"/>
          </a:p>
          <a:p>
            <a:r>
              <a:rPr lang="en-US" dirty="0"/>
              <a:t>April </a:t>
            </a:r>
            <a:r>
              <a:rPr lang="en-US" dirty="0" smtClean="0"/>
              <a:t>30 </a:t>
            </a:r>
            <a:r>
              <a:rPr lang="en-US" dirty="0"/>
              <a:t>order deadline</a:t>
            </a:r>
          </a:p>
          <a:p>
            <a:r>
              <a:rPr lang="en-US" dirty="0"/>
              <a:t>Delivery in </a:t>
            </a:r>
            <a:r>
              <a:rPr lang="en-US" dirty="0" smtClean="0"/>
              <a:t>mid-June</a:t>
            </a:r>
            <a:endParaRPr lang="en-US" dirty="0"/>
          </a:p>
          <a:p>
            <a:r>
              <a:rPr lang="en-US" dirty="0"/>
              <a:t>See the Merchandise page on </a:t>
            </a:r>
            <a:r>
              <a:rPr lang="en-US" dirty="0">
                <a:hlinkClick r:id="rId2"/>
              </a:rPr>
              <a:t>www.reelers.org</a:t>
            </a:r>
            <a:r>
              <a:rPr lang="en-US" dirty="0"/>
              <a:t>. Prices and items are not final yet.</a:t>
            </a:r>
          </a:p>
          <a:p>
            <a:r>
              <a:rPr lang="en-US" dirty="0"/>
              <a:t>Questions? Requests? </a:t>
            </a:r>
            <a:r>
              <a:rPr lang="en-US" dirty="0" smtClean="0"/>
              <a:t>Contact Mike Keeley at </a:t>
            </a:r>
            <a:r>
              <a:rPr lang="en-US" dirty="0" smtClean="0">
                <a:hlinkClick r:id="rId3"/>
              </a:rPr>
              <a:t>merchandise@reelers.org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45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1DAE7-EADF-3CBE-4177-634ED554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Pride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32406A-7AA0-4806-44E3-73F721309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will be dancing (and staffing booths) at</a:t>
            </a:r>
          </a:p>
          <a:p>
            <a:r>
              <a:rPr lang="en-US" dirty="0"/>
              <a:t>June 13: San Mateo County Pride</a:t>
            </a:r>
          </a:p>
          <a:p>
            <a:r>
              <a:rPr lang="en-US" dirty="0"/>
              <a:t>June 20: Mountain View Pride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/>
              <a:t>Other Pride events TBD</a:t>
            </a:r>
          </a:p>
        </p:txBody>
      </p:sp>
      <p:pic>
        <p:nvPicPr>
          <p:cNvPr id="5" name="Picture 4" descr="A rainbow flag with different colors&#10;&#10;Description automatically generated">
            <a:extLst>
              <a:ext uri="{FF2B5EF4-FFF2-40B4-BE49-F238E27FC236}">
                <a16:creationId xmlns:a16="http://schemas.microsoft.com/office/drawing/2014/main" xmlns="" id="{A1EF7358-BE26-1A64-353A-F4B99A00F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394">
            <a:off x="5175654" y="3769145"/>
            <a:ext cx="3615835" cy="2565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9535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A165F252-CEAA-6920-8460-5AA6E781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IAGSDC Convention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AD650433-80C9-07EE-4DB2-55D19A67F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148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b="1" dirty="0"/>
              <a:t>Montreal </a:t>
            </a:r>
            <a:r>
              <a:rPr lang="en-US" dirty="0"/>
              <a:t>July 1-5</a:t>
            </a:r>
          </a:p>
          <a:p>
            <a:r>
              <a:rPr lang="en-US" dirty="0"/>
              <a:t>Special discount rate for first-timers</a:t>
            </a:r>
          </a:p>
          <a:p>
            <a:r>
              <a:rPr lang="en-US" dirty="0"/>
              <a:t>Sign up and reserve your hotel room now!</a:t>
            </a:r>
            <a:br>
              <a:rPr lang="en-US" dirty="0"/>
            </a:br>
            <a:r>
              <a:rPr lang="en-US" sz="2400" dirty="0">
                <a:hlinkClick r:id="rId2"/>
              </a:rPr>
              <a:t>https://www.montrealmix2026.com/</a:t>
            </a:r>
            <a:r>
              <a:rPr lang="en-US" sz="2400" dirty="0"/>
              <a:t> </a:t>
            </a:r>
          </a:p>
          <a:p>
            <a:r>
              <a:rPr lang="en-US" dirty="0"/>
              <a:t>Passport up to date? It’s not too late!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1B8144-72A7-1783-CFB3-70159C91AF13}"/>
              </a:ext>
            </a:extLst>
          </p:cNvPr>
          <p:cNvSpPr/>
          <p:nvPr/>
        </p:nvSpPr>
        <p:spPr>
          <a:xfrm>
            <a:off x="1143000" y="4648200"/>
            <a:ext cx="5791200" cy="18589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C69D64-4259-77CD-484B-E51ECE750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4724400"/>
            <a:ext cx="539496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06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Board would like to thank…</a:t>
            </a:r>
          </a:p>
        </p:txBody>
      </p:sp>
    </p:spTree>
    <p:extLst>
      <p:ext uri="{BB962C8B-B14F-4D97-AF65-F5344CB8AC3E}">
        <p14:creationId xmlns:p14="http://schemas.microsoft.com/office/powerpoint/2010/main" val="154511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 our Club Callers…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Dave Decot</a:t>
            </a:r>
          </a:p>
          <a:p>
            <a:r>
              <a:rPr lang="en-US" b="1" dirty="0"/>
              <a:t>Kurt Gollhardt</a:t>
            </a:r>
          </a:p>
          <a:p>
            <a:r>
              <a:rPr lang="en-US" b="1" dirty="0"/>
              <a:t>Michael Levy</a:t>
            </a:r>
          </a:p>
          <a:p>
            <a:r>
              <a:rPr lang="en-US" b="1" dirty="0"/>
              <a:t>Mike Pogue</a:t>
            </a:r>
          </a:p>
          <a:p>
            <a:r>
              <a:rPr lang="en-US" b="1" dirty="0"/>
              <a:t>Rich Reel</a:t>
            </a:r>
          </a:p>
          <a:p>
            <a:r>
              <a:rPr lang="en-US" b="1" dirty="0"/>
              <a:t>James Thompson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24000"/>
            <a:ext cx="4913194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562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Special thanks to Kurt </a:t>
            </a:r>
            <a:r>
              <a:rPr lang="en-US" sz="2400" i="1" dirty="0"/>
              <a:t>for managing the club caller schedule and class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884598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FCB63-E852-7A48-C308-6D68BBD2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special thanks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0F3186-63D4-8CE1-7778-852DE34EF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Eric Bier: </a:t>
            </a:r>
            <a:r>
              <a:rPr lang="en-US" dirty="0"/>
              <a:t>Class review sessions</a:t>
            </a:r>
          </a:p>
          <a:p>
            <a:r>
              <a:rPr lang="en-US" dirty="0">
                <a:solidFill>
                  <a:srgbClr val="FF0000"/>
                </a:solidFill>
              </a:rPr>
              <a:t>Carol Cook &amp; Susan Grieger: </a:t>
            </a:r>
            <a:r>
              <a:rPr lang="en-US" dirty="0"/>
              <a:t>Dance decorations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Michaels, </a:t>
            </a:r>
            <a:r>
              <a:rPr lang="en-US" dirty="0">
                <a:solidFill>
                  <a:srgbClr val="FF0000"/>
                </a:solidFill>
              </a:rPr>
              <a:t>Eric </a:t>
            </a:r>
            <a:r>
              <a:rPr lang="en-US" dirty="0" smtClean="0">
                <a:solidFill>
                  <a:srgbClr val="FF0000"/>
                </a:solidFill>
              </a:rPr>
              <a:t>Hudson: </a:t>
            </a:r>
            <a:r>
              <a:rPr lang="en-US" dirty="0"/>
              <a:t>Theater </a:t>
            </a:r>
            <a:r>
              <a:rPr lang="en-US" dirty="0" smtClean="0"/>
              <a:t>outings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Eric Hudson: </a:t>
            </a:r>
            <a:r>
              <a:rPr lang="en-US" dirty="0" smtClean="0"/>
              <a:t>Club </a:t>
            </a:r>
            <a:r>
              <a:rPr lang="en-US" dirty="0"/>
              <a:t>history project</a:t>
            </a:r>
          </a:p>
          <a:p>
            <a:r>
              <a:rPr lang="en-US" dirty="0">
                <a:solidFill>
                  <a:srgbClr val="FF0000"/>
                </a:solidFill>
              </a:rPr>
              <a:t>Jenny Robertson: </a:t>
            </a:r>
            <a:r>
              <a:rPr lang="en-US" dirty="0"/>
              <a:t>Pumpkin queen</a:t>
            </a:r>
          </a:p>
          <a:p>
            <a:r>
              <a:rPr lang="en-US" dirty="0">
                <a:solidFill>
                  <a:srgbClr val="FF0000"/>
                </a:solidFill>
              </a:rPr>
              <a:t>Sheri Winkenwerder: </a:t>
            </a:r>
            <a:r>
              <a:rPr lang="en-US" dirty="0"/>
              <a:t>Birthday cakes and general ECR den mother</a:t>
            </a:r>
          </a:p>
        </p:txBody>
      </p:sp>
    </p:spTree>
    <p:extLst>
      <p:ext uri="{BB962C8B-B14F-4D97-AF65-F5344CB8AC3E}">
        <p14:creationId xmlns:p14="http://schemas.microsoft.com/office/powerpoint/2010/main" val="3176524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History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acknowledge </a:t>
            </a:r>
            <a:r>
              <a:rPr lang="en-US" b="1" dirty="0">
                <a:solidFill>
                  <a:srgbClr val="FF0000"/>
                </a:solidFill>
              </a:rPr>
              <a:t>long-term members</a:t>
            </a:r>
            <a:r>
              <a:rPr lang="en-US" dirty="0"/>
              <a:t> with an </a:t>
            </a:r>
            <a:r>
              <a:rPr lang="en-US" b="1" dirty="0">
                <a:solidFill>
                  <a:srgbClr val="FF0000"/>
                </a:solidFill>
              </a:rPr>
              <a:t>anniversary bar </a:t>
            </a:r>
            <a:r>
              <a:rPr lang="en-US" dirty="0"/>
              <a:t>to hang from your badge – 5, 10, 15 years…</a:t>
            </a:r>
          </a:p>
          <a:p>
            <a:r>
              <a:rPr lang="en-US" dirty="0"/>
              <a:t>If you haven’t done so already, </a:t>
            </a:r>
            <a:r>
              <a:rPr lang="en-US" b="1" dirty="0">
                <a:solidFill>
                  <a:srgbClr val="FF0000"/>
                </a:solidFill>
              </a:rPr>
              <a:t>please verify </a:t>
            </a:r>
            <a:r>
              <a:rPr lang="en-US" dirty="0"/>
              <a:t>with Eric Hudson that your membership dates are accurately recorded.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2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the club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Growing our membership </a:t>
            </a:r>
            <a:r>
              <a:rPr lang="en-US" dirty="0"/>
              <a:t>was priority #1</a:t>
            </a:r>
          </a:p>
          <a:p>
            <a:pPr lvl="1"/>
            <a:r>
              <a:rPr lang="en-US" dirty="0"/>
              <a:t>Open House nights in April, July and August</a:t>
            </a:r>
          </a:p>
          <a:p>
            <a:pPr lvl="1"/>
            <a:r>
              <a:rPr lang="en-US" dirty="0"/>
              <a:t>Recruiting at Pride events</a:t>
            </a:r>
          </a:p>
          <a:p>
            <a:pPr lvl="1"/>
            <a:r>
              <a:rPr lang="en-US" dirty="0"/>
              <a:t>SSD-to-Plus Blast Class: </a:t>
            </a:r>
            <a:r>
              <a:rPr lang="en-US" sz="2000" i="1" dirty="0"/>
              <a:t>(follow-on to last year’s beginner class)</a:t>
            </a:r>
          </a:p>
          <a:p>
            <a:pPr lvl="1"/>
            <a:r>
              <a:rPr lang="en-US" dirty="0"/>
              <a:t>“Indigo” Beginner class: September-December </a:t>
            </a:r>
          </a:p>
          <a:p>
            <a:pPr lvl="1"/>
            <a:r>
              <a:rPr lang="en-US" dirty="0"/>
              <a:t>Focus on class level dancing on Tuesday</a:t>
            </a:r>
            <a:br>
              <a:rPr lang="en-US" dirty="0"/>
            </a:br>
            <a:r>
              <a:rPr lang="en-US" dirty="0"/>
              <a:t>club nights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69D529-A670-7981-7150-3F4D7D226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568">
            <a:off x="4511255" y="2081347"/>
            <a:ext cx="4312490" cy="269530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8C66538-C168-FD3B-D6D5-55FD783832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74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064B59-EBAF-0CD8-D369-A6BE014A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Longevity Awards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CC6DD5-DEBC-EB41-7F35-972A509AE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30 Years</a:t>
            </a:r>
          </a:p>
          <a:p>
            <a:r>
              <a:rPr lang="en-US" dirty="0"/>
              <a:t>Allan Hurst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20 Years</a:t>
            </a:r>
          </a:p>
          <a:p>
            <a:r>
              <a:rPr lang="en-US" dirty="0"/>
              <a:t>Gary Collins</a:t>
            </a:r>
          </a:p>
          <a:p>
            <a:r>
              <a:rPr lang="en-US" dirty="0"/>
              <a:t>Rick Trushel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15 Years</a:t>
            </a:r>
          </a:p>
          <a:p>
            <a:r>
              <a:rPr lang="en-US" dirty="0"/>
              <a:t>Kevin Dickmann</a:t>
            </a:r>
          </a:p>
          <a:p>
            <a:r>
              <a:rPr lang="en-US" dirty="0"/>
              <a:t>Jim Maxwell</a:t>
            </a:r>
          </a:p>
          <a:p>
            <a:r>
              <a:rPr lang="en-US" dirty="0"/>
              <a:t>Caren Stephens</a:t>
            </a:r>
          </a:p>
          <a:p>
            <a:r>
              <a:rPr lang="en-US" dirty="0"/>
              <a:t>Tim Stephens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3D825BC-545D-74DD-3FBC-78D76D5A6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10 Years</a:t>
            </a:r>
          </a:p>
          <a:p>
            <a:r>
              <a:rPr lang="en-US" dirty="0"/>
              <a:t>Michael Golden</a:t>
            </a:r>
          </a:p>
          <a:p>
            <a:r>
              <a:rPr lang="en-US" dirty="0"/>
              <a:t>Mike Keeley</a:t>
            </a:r>
          </a:p>
          <a:p>
            <a:r>
              <a:rPr lang="en-US" dirty="0"/>
              <a:t>Michael Levy</a:t>
            </a:r>
          </a:p>
          <a:p>
            <a:r>
              <a:rPr lang="en-US" dirty="0"/>
              <a:t>Stephanie Reyes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5 Years</a:t>
            </a:r>
          </a:p>
          <a:p>
            <a:r>
              <a:rPr lang="en-US" dirty="0"/>
              <a:t>Jeff Alder</a:t>
            </a:r>
          </a:p>
          <a:p>
            <a:r>
              <a:rPr lang="en-US" dirty="0"/>
              <a:t>Sabra Chartrand</a:t>
            </a:r>
          </a:p>
          <a:p>
            <a:r>
              <a:rPr lang="en-US" dirty="0"/>
              <a:t>Indra Ong</a:t>
            </a:r>
          </a:p>
          <a:p>
            <a:r>
              <a:rPr lang="en-US" dirty="0"/>
              <a:t>Ryan Robertson</a:t>
            </a:r>
          </a:p>
          <a:p>
            <a:r>
              <a:rPr lang="en-US" dirty="0"/>
              <a:t>Dawn Strahler</a:t>
            </a:r>
          </a:p>
        </p:txBody>
      </p:sp>
    </p:spTree>
    <p:extLst>
      <p:ext uri="{BB962C8B-B14F-4D97-AF65-F5344CB8AC3E}">
        <p14:creationId xmlns:p14="http://schemas.microsoft.com/office/powerpoint/2010/main" val="644291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B9B8C6-D304-0884-834E-6603A1962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Mike Laster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2BC9D2-9B46-5FB1-E9A4-B401AA0803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Mike and Bonnie Laster joined ECR in </a:t>
            </a:r>
            <a:r>
              <a:rPr lang="en-US" dirty="0" smtClean="0"/>
              <a:t>2023</a:t>
            </a:r>
            <a:endParaRPr lang="en-US" dirty="0"/>
          </a:p>
          <a:p>
            <a:r>
              <a:rPr lang="en-US" dirty="0"/>
              <a:t>Mike passed away in November </a:t>
            </a:r>
            <a:r>
              <a:rPr lang="en-US" dirty="0" smtClean="0"/>
              <a:t>2025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Bonnie is holding a celebration of Mike’s life on Saturday Feb. 28. All ECR folks are invited. See email for details.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30BAA19-28D6-3B14-1B71-A90DC7B0D1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E71481-133C-182D-23F7-E48FF14A3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200400" cy="42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96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many thanks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/>
              <a:t>Everybody who brings food</a:t>
            </a:r>
          </a:p>
          <a:p>
            <a:r>
              <a:rPr lang="en-US" dirty="0"/>
              <a:t>Everybody who helps out at dances (decorations, 50-50 raffle, cleanup) </a:t>
            </a:r>
          </a:p>
          <a:p>
            <a:r>
              <a:rPr lang="en-US" dirty="0"/>
              <a:t>Everybody who attends Board meetings </a:t>
            </a:r>
            <a:r>
              <a:rPr lang="en-US" i="1" dirty="0"/>
              <a:t>(just ask!)</a:t>
            </a:r>
          </a:p>
          <a:p>
            <a:r>
              <a:rPr lang="en-US" dirty="0"/>
              <a:t>The Election Committee and other volunteers</a:t>
            </a:r>
          </a:p>
          <a:p>
            <a:r>
              <a:rPr lang="en-US" dirty="0"/>
              <a:t>All our </a:t>
            </a:r>
            <a:r>
              <a:rPr lang="en-US" b="1" dirty="0">
                <a:solidFill>
                  <a:srgbClr val="FF0000"/>
                </a:solidFill>
              </a:rPr>
              <a:t>generous</a:t>
            </a:r>
            <a:r>
              <a:rPr lang="en-US" dirty="0"/>
              <a:t> donors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… AND ALL OUR DANCERS!</a:t>
            </a:r>
          </a:p>
        </p:txBody>
      </p:sp>
    </p:spTree>
    <p:extLst>
      <p:ext uri="{BB962C8B-B14F-4D97-AF65-F5344CB8AC3E}">
        <p14:creationId xmlns:p14="http://schemas.microsoft.com/office/powerpoint/2010/main" val="1087991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ANY QUESTIONS?</a:t>
            </a:r>
            <a:endParaRPr lang="en-US" sz="72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link to this slide set will be posted on </a:t>
            </a:r>
            <a:r>
              <a:rPr lang="en-US" dirty="0" smtClean="0">
                <a:hlinkClick r:id="rId2"/>
              </a:rPr>
              <a:t>www.reelers.org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331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THAAAANK YOU!!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7190046" cy="51289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9136C0-E52E-70B1-5213-D2439AEB29D4}"/>
              </a:ext>
            </a:extLst>
          </p:cNvPr>
          <p:cNvSpPr txBox="1"/>
          <p:nvPr/>
        </p:nvSpPr>
        <p:spPr>
          <a:xfrm>
            <a:off x="1142999" y="61957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Now let’s dance!</a:t>
            </a:r>
          </a:p>
        </p:txBody>
      </p:sp>
    </p:spTree>
    <p:extLst>
      <p:ext uri="{BB962C8B-B14F-4D97-AF65-F5344CB8AC3E}">
        <p14:creationId xmlns:p14="http://schemas.microsoft.com/office/powerpoint/2010/main" val="407551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5312ABD-A582-07DC-E970-B9F9C235D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1600">
            <a:off x="4721756" y="3952772"/>
            <a:ext cx="2590800" cy="2779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65609DE-4D69-92B1-ABDE-9D1FB342A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563">
            <a:off x="6436201" y="1258443"/>
            <a:ext cx="2274024" cy="298674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9399DCBD-76DF-F485-A582-03D970D9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22: Remake the Circle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7D1C5E5B-6BF3-8012-8BA9-F1A2AAD89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6019800" cy="19074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celebrated our </a:t>
            </a:r>
            <a:r>
              <a:rPr lang="en-US" b="1" dirty="0">
                <a:solidFill>
                  <a:srgbClr val="FF0000"/>
                </a:solidFill>
              </a:rPr>
              <a:t>40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 Anniversary </a:t>
            </a:r>
            <a:r>
              <a:rPr lang="en-US" dirty="0"/>
              <a:t>with a potluck and dance featuring caller Michael Kellogg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12FD07FE-4D01-2CC8-FE33-7591A5BA7E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63916"/>
            <a:ext cx="4343399" cy="3257549"/>
          </a:xfrm>
        </p:spPr>
      </p:pic>
    </p:spTree>
    <p:extLst>
      <p:ext uri="{BB962C8B-B14F-4D97-AF65-F5344CB8AC3E}">
        <p14:creationId xmlns:p14="http://schemas.microsoft.com/office/powerpoint/2010/main" val="150355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68CED2-EBC8-1F51-2E85-58ED8BC2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76200"/>
            <a:ext cx="7086600" cy="1143000"/>
          </a:xfrm>
        </p:spPr>
        <p:txBody>
          <a:bodyPr/>
          <a:lstStyle/>
          <a:p>
            <a:pPr algn="l"/>
            <a:r>
              <a:rPr lang="en-US" dirty="0"/>
              <a:t>SSD-to-Plus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074B2C-E841-FE9A-076D-A4DA83D69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756" y="1351659"/>
            <a:ext cx="4913243" cy="1142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 joint “Blast Class” with Oaktown 8’s attracted dancers from clubs around the Bay Area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03F3CF6-94C7-DF3E-D130-FF3ED8A8C8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37040"/>
            <a:ext cx="7543800" cy="359108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C48F00-94D7-2142-CB24-158B93978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161">
            <a:off x="6389144" y="358282"/>
            <a:ext cx="2382910" cy="312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7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848600" cy="1143000"/>
          </a:xfrm>
        </p:spPr>
        <p:txBody>
          <a:bodyPr/>
          <a:lstStyle/>
          <a:p>
            <a:r>
              <a:rPr lang="en-US" dirty="0"/>
              <a:t>May 3: Walk &amp; Dodge into Spring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88244F-1851-BA17-43C4-C1FC474CAC77}"/>
              </a:ext>
            </a:extLst>
          </p:cNvPr>
          <p:cNvSpPr txBox="1"/>
          <p:nvPr/>
        </p:nvSpPr>
        <p:spPr>
          <a:xfrm>
            <a:off x="838200" y="13716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Toronto’s Barry Clasper calls our Spring dance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C39683-479E-F000-172E-C0161A8BE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5520">
            <a:off x="4826845" y="1544796"/>
            <a:ext cx="3641982" cy="47834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7D1CC49-AD2E-57A3-824E-75462C8586D9}"/>
              </a:ext>
            </a:extLst>
          </p:cNvPr>
          <p:cNvSpPr/>
          <p:nvPr/>
        </p:nvSpPr>
        <p:spPr>
          <a:xfrm rot="1604074">
            <a:off x="967565" y="2976530"/>
            <a:ext cx="2255871" cy="227654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EC172E-BABC-CB91-52A6-A791ABFB27F3}"/>
              </a:ext>
            </a:extLst>
          </p:cNvPr>
          <p:cNvSpPr txBox="1"/>
          <p:nvPr/>
        </p:nvSpPr>
        <p:spPr>
          <a:xfrm rot="20799698">
            <a:off x="1167796" y="3218675"/>
            <a:ext cx="1865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ptos Black" panose="020F0502020204030204" pitchFamily="34" charset="0"/>
              </a:rPr>
              <a:t>BARRY</a:t>
            </a:r>
          </a:p>
          <a:p>
            <a:pPr algn="ctr"/>
            <a:r>
              <a:rPr lang="en-US" sz="3600" b="1" dirty="0">
                <a:latin typeface="Aptos Black" panose="020F0502020204030204" pitchFamily="34" charset="0"/>
              </a:rPr>
              <a:t>ON</a:t>
            </a:r>
          </a:p>
          <a:p>
            <a:pPr algn="ctr"/>
            <a:r>
              <a:rPr lang="en-US" sz="3600" b="1" dirty="0">
                <a:latin typeface="Aptos Black" panose="020F0502020204030204" pitchFamily="34" charset="0"/>
              </a:rPr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469006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Picnics in the Park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9A565A-BBEA-7908-28B7-623079645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65" y="4218167"/>
            <a:ext cx="4099979" cy="2563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C89ACA-2370-7F7D-BB2D-C1B26583F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8" y="1066813"/>
            <a:ext cx="4462225" cy="3352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AEE75DE-6F62-23B4-A7D2-A6A12FA4F7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9475">
            <a:off x="499673" y="4362688"/>
            <a:ext cx="3517893" cy="21986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D4BA9DD-66B9-5B5F-52B9-9E914687AF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008">
            <a:off x="4578422" y="1179343"/>
            <a:ext cx="2234361" cy="29346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FC4772F-B283-5FCE-E758-5553675307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771">
            <a:off x="6769692" y="1637777"/>
            <a:ext cx="2188724" cy="28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3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Pride events in June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81534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Staffed a booth and performed at San Mateo County Pride (our 13</a:t>
            </a:r>
            <a:r>
              <a:rPr lang="en-US" sz="2800" baseline="30000" dirty="0"/>
              <a:t>th</a:t>
            </a:r>
            <a:r>
              <a:rPr lang="en-US" sz="2800" dirty="0"/>
              <a:t>) and Mountain View Pride (their first)</a:t>
            </a:r>
            <a:endParaRPr lang="en-US" sz="28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362943-8054-75C5-C9CB-B9E3C83AC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3" y="2230342"/>
            <a:ext cx="4849410" cy="3637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6C4855-EE08-9DF6-3973-BE5BCFBB2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48000"/>
            <a:ext cx="4427436" cy="332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43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9610</TotalTime>
  <Words>1305</Words>
  <Application>Microsoft Office PowerPoint</Application>
  <PresentationFormat>On-screen Show (4:3)</PresentationFormat>
  <Paragraphs>268</Paragraphs>
  <Slides>44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Aptos Black</vt:lpstr>
      <vt:lpstr>Arial</vt:lpstr>
      <vt:lpstr>Calibri</vt:lpstr>
      <vt:lpstr>Impact</vt:lpstr>
      <vt:lpstr>Office Theme</vt:lpstr>
      <vt:lpstr>EL CAMINO REELERS</vt:lpstr>
      <vt:lpstr>Agenda</vt:lpstr>
      <vt:lpstr>2025 in Review</vt:lpstr>
      <vt:lpstr>Growing the club</vt:lpstr>
      <vt:lpstr>March 22: Remake the Circle</vt:lpstr>
      <vt:lpstr>SSD-to-Plus Class</vt:lpstr>
      <vt:lpstr>May 3: Walk &amp; Dodge into Spring</vt:lpstr>
      <vt:lpstr>Three Picnics in the Park</vt:lpstr>
      <vt:lpstr>Two Pride events in June</vt:lpstr>
      <vt:lpstr>July: Hitch-Hiking the Galaxy</vt:lpstr>
      <vt:lpstr>Aug. 23: DIVE THRU</vt:lpstr>
      <vt:lpstr>Three Friday Potlucks</vt:lpstr>
      <vt:lpstr>Nov. 1: Night of the Dancing Dead</vt:lpstr>
      <vt:lpstr>Fall SSD class</vt:lpstr>
      <vt:lpstr>Membership and Financial Summary</vt:lpstr>
      <vt:lpstr>Membership growing again</vt:lpstr>
      <vt:lpstr>Club Night Attendance</vt:lpstr>
      <vt:lpstr>Quarterly Dances</vt:lpstr>
      <vt:lpstr>2025 Income &amp; Expenses</vt:lpstr>
      <vt:lpstr>Income and Expenses</vt:lpstr>
      <vt:lpstr>Balance Sheet</vt:lpstr>
      <vt:lpstr>Board Elections  (and more ways to help)</vt:lpstr>
      <vt:lpstr>Current ECR Board</vt:lpstr>
      <vt:lpstr>About the Board</vt:lpstr>
      <vt:lpstr>Retiring Board Member</vt:lpstr>
      <vt:lpstr>2025 Board Elections</vt:lpstr>
      <vt:lpstr>You can help</vt:lpstr>
      <vt:lpstr>More ways to help</vt:lpstr>
      <vt:lpstr>Coming in 2026</vt:lpstr>
      <vt:lpstr>Our Goals</vt:lpstr>
      <vt:lpstr>Our Classes</vt:lpstr>
      <vt:lpstr>2026 Dances</vt:lpstr>
      <vt:lpstr>ECR logo apparel</vt:lpstr>
      <vt:lpstr>Pride Events</vt:lpstr>
      <vt:lpstr>2026 IAGSDC Convention</vt:lpstr>
      <vt:lpstr>Acknowledgments</vt:lpstr>
      <vt:lpstr>Thanks to our Club Callers…</vt:lpstr>
      <vt:lpstr>And special thanks to:</vt:lpstr>
      <vt:lpstr>Club History Project</vt:lpstr>
      <vt:lpstr>2026 Longevity Awards</vt:lpstr>
      <vt:lpstr>Mike Laster</vt:lpstr>
      <vt:lpstr>And many thanks to…</vt:lpstr>
      <vt:lpstr>ANY QUESTIONS?</vt:lpstr>
      <vt:lpstr>THAAAANK YOU!!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 General Meeting</dc:title>
  <dc:creator>Ed Wilson</dc:creator>
  <cp:lastModifiedBy>edwilson</cp:lastModifiedBy>
  <cp:revision>604</cp:revision>
  <cp:lastPrinted>2018-07-13T23:24:59Z</cp:lastPrinted>
  <dcterms:created xsi:type="dcterms:W3CDTF">2006-08-16T00:00:00Z</dcterms:created>
  <dcterms:modified xsi:type="dcterms:W3CDTF">2026-02-08T20:34:25Z</dcterms:modified>
</cp:coreProperties>
</file>